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303" r:id="rId6"/>
    <p:sldId id="299" r:id="rId7"/>
    <p:sldId id="304" r:id="rId8"/>
    <p:sldId id="300" r:id="rId9"/>
    <p:sldId id="305" r:id="rId10"/>
    <p:sldId id="306" r:id="rId11"/>
    <p:sldId id="307" r:id="rId12"/>
    <p:sldId id="308" r:id="rId13"/>
    <p:sldId id="309" r:id="rId14"/>
    <p:sldId id="301" r:id="rId15"/>
    <p:sldId id="310" r:id="rId16"/>
    <p:sldId id="312" r:id="rId17"/>
    <p:sldId id="302" r:id="rId18"/>
    <p:sldId id="313" r:id="rId19"/>
    <p:sldId id="311" r:id="rId20"/>
  </p:sldIdLst>
  <p:sldSz cx="9144000" cy="5143500" type="screen16x9"/>
  <p:notesSz cx="6858000" cy="9144000"/>
  <p:embeddedFontLst>
    <p:embeddedFont>
      <p:font typeface="Exo 2" panose="020B0604020202020204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Roboto Condensed Light" panose="020B0604020202020204" charset="0"/>
      <p:regular r:id="rId30"/>
      <p:bold r:id="rId31"/>
      <p:italic r:id="rId32"/>
      <p:boldItalic r:id="rId33"/>
    </p:embeddedFont>
    <p:embeddedFont>
      <p:font typeface="Squada One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432BCD-F436-4793-8BA2-4D20C2F67EC7}">
  <a:tblStyle styleId="{BE432BCD-F436-4793-8BA2-4D20C2F67E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540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611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122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315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699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9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210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769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13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642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311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4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553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28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61" r:id="rId7"/>
    <p:sldLayoutId id="2147483664" r:id="rId8"/>
    <p:sldLayoutId id="2147483667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.openscad.org/rotating-a-cube-around-the-center-of-the-y-axis-of-the-cube-td3424.html" TargetMode="External"/><Relationship Id="rId3" Type="http://schemas.openxmlformats.org/officeDocument/2006/relationships/hyperlink" Target="http://inmoov.fr/inmoov-stl-parts-viewer/?bodyparts=Right-Hand" TargetMode="External"/><Relationship Id="rId7" Type="http://schemas.openxmlformats.org/officeDocument/2006/relationships/hyperlink" Target="https://www.instructables.com/id/Animating-with-OpenSCAD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books.org/wiki/OpenSCAD_User_Manual/Changing_the_colour_of_an_object" TargetMode="External"/><Relationship Id="rId5" Type="http://schemas.openxmlformats.org/officeDocument/2006/relationships/hyperlink" Target="https://raymii.org/s/articles/3D_modelling_a_real_world_object_in_OpenSCAD.html" TargetMode="External"/><Relationship Id="rId4" Type="http://schemas.openxmlformats.org/officeDocument/2006/relationships/hyperlink" Target="https://en.wikibooks.org/wiki/OpenSCAD_User_Manual/Transformation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6560288" y="2965810"/>
            <a:ext cx="2363811" cy="7130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dirty="0"/>
              <a:t>5931030121	Tanat Hophaisarn </a:t>
            </a:r>
          </a:p>
          <a:p>
            <a:pPr marL="0" lvl="0" indent="0" algn="l"/>
            <a:r>
              <a:rPr lang="en-US" dirty="0"/>
              <a:t>5931051321  	</a:t>
            </a:r>
            <a:r>
              <a:rPr lang="en-US" dirty="0" err="1"/>
              <a:t>Puwong</a:t>
            </a:r>
            <a:r>
              <a:rPr lang="en-US" dirty="0"/>
              <a:t> </a:t>
            </a:r>
            <a:r>
              <a:rPr lang="en-US" dirty="0" err="1"/>
              <a:t>Panomchai</a:t>
            </a:r>
            <a:endParaRPr lang="en-US" dirty="0"/>
          </a:p>
          <a:p>
            <a:pPr marL="0" lvl="0" indent="0"/>
            <a:endParaRPr lang="en-US"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3382377" y="1840245"/>
            <a:ext cx="4928707" cy="879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Prosthesis Hand</a:t>
            </a:r>
            <a:endParaRPr dirty="0"/>
          </a:p>
        </p:txBody>
      </p:sp>
      <p:cxnSp>
        <p:nvCxnSpPr>
          <p:cNvPr id="138" name="Google Shape;138;p28"/>
          <p:cNvCxnSpPr>
            <a:cxnSpLocks/>
          </p:cNvCxnSpPr>
          <p:nvPr/>
        </p:nvCxnSpPr>
        <p:spPr>
          <a:xfrm>
            <a:off x="4997302" y="2719610"/>
            <a:ext cx="41466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36;p28">
            <a:extLst>
              <a:ext uri="{FF2B5EF4-FFF2-40B4-BE49-F238E27FC236}">
                <a16:creationId xmlns:a16="http://schemas.microsoft.com/office/drawing/2014/main" id="{DFBEF2BC-AD8C-4045-967A-738D2679ED12}"/>
              </a:ext>
            </a:extLst>
          </p:cNvPr>
          <p:cNvSpPr txBox="1">
            <a:spLocks/>
          </p:cNvSpPr>
          <p:nvPr/>
        </p:nvSpPr>
        <p:spPr>
          <a:xfrm>
            <a:off x="4572000" y="4550734"/>
            <a:ext cx="4352100" cy="40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2110561 Computational Fabrication 2019/2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 </a:t>
            </a: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นิ้วชี้ กลาง นาง ก้อย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ส่วนประกอบ</a:t>
            </a:r>
            <a:r>
              <a:rPr lang="en-US" dirty="0"/>
              <a:t> (2)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EDC778-828F-433A-A1D9-8DE687691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57" y="2045742"/>
            <a:ext cx="2100800" cy="15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C9502-E895-497D-94FD-3372A516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68" y="2045742"/>
            <a:ext cx="2100800" cy="151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63CF5-01A7-4E1B-917A-79684E8F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146" y="1731130"/>
            <a:ext cx="1475286" cy="1829612"/>
          </a:xfrm>
          <a:prstGeom prst="rect">
            <a:avLst/>
          </a:prstGeom>
        </p:spPr>
      </p:pic>
      <p:sp>
        <p:nvSpPr>
          <p:cNvPr id="13" name="Google Shape;234;p36">
            <a:extLst>
              <a:ext uri="{FF2B5EF4-FFF2-40B4-BE49-F238E27FC236}">
                <a16:creationId xmlns:a16="http://schemas.microsoft.com/office/drawing/2014/main" id="{113BA8F9-B9D7-41F0-AB4D-966F4E09E590}"/>
              </a:ext>
            </a:extLst>
          </p:cNvPr>
          <p:cNvSpPr txBox="1"/>
          <p:nvPr/>
        </p:nvSpPr>
        <p:spPr>
          <a:xfrm>
            <a:off x="1752158" y="3730112"/>
            <a:ext cx="1013619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Finger part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" name="Google Shape;234;p36">
            <a:extLst>
              <a:ext uri="{FF2B5EF4-FFF2-40B4-BE49-F238E27FC236}">
                <a16:creationId xmlns:a16="http://schemas.microsoft.com/office/drawing/2014/main" id="{037373AB-E148-4974-AAC5-5A6F7B047EC5}"/>
              </a:ext>
            </a:extLst>
          </p:cNvPr>
          <p:cNvSpPr txBox="1"/>
          <p:nvPr/>
        </p:nvSpPr>
        <p:spPr>
          <a:xfrm>
            <a:off x="4377947" y="3730112"/>
            <a:ext cx="1013619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Finger part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" name="Google Shape;234;p36">
            <a:extLst>
              <a:ext uri="{FF2B5EF4-FFF2-40B4-BE49-F238E27FC236}">
                <a16:creationId xmlns:a16="http://schemas.microsoft.com/office/drawing/2014/main" id="{6026E0B5-CDA3-4E1E-B823-44D774D52F3A}"/>
              </a:ext>
            </a:extLst>
          </p:cNvPr>
          <p:cNvSpPr txBox="1"/>
          <p:nvPr/>
        </p:nvSpPr>
        <p:spPr>
          <a:xfrm>
            <a:off x="6780045" y="3724159"/>
            <a:ext cx="1013619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Finger tip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8C046BBC-05CA-419E-ACC5-4F58B70B8111}"/>
              </a:ext>
            </a:extLst>
          </p:cNvPr>
          <p:cNvSpPr/>
          <p:nvPr/>
        </p:nvSpPr>
        <p:spPr>
          <a:xfrm>
            <a:off x="3309368" y="2575630"/>
            <a:ext cx="524989" cy="455223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648177CF-8F0C-4500-AE3E-BC1E637AC032}"/>
              </a:ext>
            </a:extLst>
          </p:cNvPr>
          <p:cNvSpPr/>
          <p:nvPr/>
        </p:nvSpPr>
        <p:spPr>
          <a:xfrm>
            <a:off x="5935157" y="2575629"/>
            <a:ext cx="524989" cy="455223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848F895-673B-428B-8924-C59E2BC0E2D8}"/>
              </a:ext>
            </a:extLst>
          </p:cNvPr>
          <p:cNvSpPr/>
          <p:nvPr/>
        </p:nvSpPr>
        <p:spPr>
          <a:xfrm flipH="1">
            <a:off x="2190305" y="4191773"/>
            <a:ext cx="4988845" cy="45522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ลำดับขั้นตอนในการประกอบ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2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 </a:t>
            </a: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นิ้วชี้ กลาง นาง ก้อย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ส่วนประกอบ</a:t>
            </a:r>
            <a:r>
              <a:rPr lang="en-US" dirty="0"/>
              <a:t> (2)</a:t>
            </a:r>
            <a:endParaRPr dirty="0"/>
          </a:p>
        </p:txBody>
      </p:sp>
      <p:cxnSp>
        <p:nvCxnSpPr>
          <p:cNvPr id="620" name="Google Shape;620;p52"/>
          <p:cNvCxnSpPr>
            <a:cxnSpLocks/>
          </p:cNvCxnSpPr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9AD99B2-FC29-4ACD-83F9-64DA9A4C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3" y="1943780"/>
            <a:ext cx="2273080" cy="1992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E2229B-C189-4AAA-8D54-7E3F5894A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49" y="1943780"/>
            <a:ext cx="2074070" cy="199273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1706AF8-F2CC-415D-98E3-B03455991520}"/>
              </a:ext>
            </a:extLst>
          </p:cNvPr>
          <p:cNvGrpSpPr/>
          <p:nvPr/>
        </p:nvGrpSpPr>
        <p:grpSpPr>
          <a:xfrm>
            <a:off x="5660879" y="2005598"/>
            <a:ext cx="3036544" cy="1660536"/>
            <a:chOff x="5747694" y="1731130"/>
            <a:chExt cx="3036544" cy="1660536"/>
          </a:xfrm>
        </p:grpSpPr>
        <p:sp>
          <p:nvSpPr>
            <p:cNvPr id="19" name="Google Shape;618;p52">
              <a:extLst>
                <a:ext uri="{FF2B5EF4-FFF2-40B4-BE49-F238E27FC236}">
                  <a16:creationId xmlns:a16="http://schemas.microsoft.com/office/drawing/2014/main" id="{95E97BC5-5907-4CB7-894A-CCB6829FEE5A}"/>
                </a:ext>
              </a:extLst>
            </p:cNvPr>
            <p:cNvSpPr txBox="1"/>
            <p:nvPr/>
          </p:nvSpPr>
          <p:spPr>
            <a:xfrm>
              <a:off x="5747694" y="1731130"/>
              <a:ext cx="3036544" cy="1660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30200" lvl="0" indent="-28575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  <a:buFont typeface="Wingdings" panose="05000000000000000000" pitchFamily="2" charset="2"/>
                <a:buChar char="q"/>
              </a:pP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กำหนด </a:t>
              </a: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Base object </a:t>
              </a: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อยู่นิ่ง</a:t>
              </a:r>
              <a:endPara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marL="330200" lvl="0" indent="-28575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  <a:buFont typeface="Wingdings" panose="05000000000000000000" pitchFamily="2" charset="2"/>
                <a:buChar char="q"/>
              </a:pP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กำหนด </a:t>
              </a: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Rotate object </a:t>
              </a:r>
            </a:p>
            <a:p>
              <a:pPr marL="44450" lvl="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	Translate</a:t>
              </a: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(กำหนดตำแหน่ง)</a:t>
              </a:r>
              <a:endPara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marL="44450" lvl="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	Rotate (</a:t>
              </a: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กำหนดองศาหมุน</a:t>
              </a: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)</a:t>
              </a:r>
            </a:p>
            <a:p>
              <a:pPr marL="44450" lvl="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	Translate </a:t>
              </a: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(กำหนดแกนหมุน)</a:t>
              </a:r>
            </a:p>
            <a:p>
              <a:pPr marL="44450" lvl="0">
                <a:lnSpc>
                  <a:spcPct val="115000"/>
                </a:lnSpc>
                <a:spcBef>
                  <a:spcPts val="300"/>
                </a:spcBef>
                <a:buClr>
                  <a:schemeClr val="dk1"/>
                </a:buClr>
                <a:buSzPts val="1100"/>
              </a:pPr>
              <a:r>
                <a:rPr lang="th-TH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	</a:t>
              </a:r>
              <a:r>
                <a:rPr lang="en-US" dirty="0">
                  <a:solidFill>
                    <a:schemeClr val="dk1"/>
                  </a:solidFill>
                  <a:uFill>
                    <a:noFill/>
                  </a:u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Object</a:t>
              </a:r>
              <a:endPara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DA2C325C-2A80-43BC-A371-9EEC093D40AB}"/>
                </a:ext>
              </a:extLst>
            </p:cNvPr>
            <p:cNvSpPr/>
            <p:nvPr/>
          </p:nvSpPr>
          <p:spPr>
            <a:xfrm>
              <a:off x="6417913" y="2445488"/>
              <a:ext cx="131744" cy="818707"/>
            </a:xfrm>
            <a:prstGeom prst="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080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 </a:t>
            </a: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นิ้วโป้ง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ส่วนประกอบ</a:t>
            </a:r>
            <a:r>
              <a:rPr lang="en-US" dirty="0"/>
              <a:t> (3)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EDC778-828F-433A-A1D9-8DE687691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97" y="2135110"/>
            <a:ext cx="2100800" cy="151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63CF5-01A7-4E1B-917A-79684E8F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486" y="1820498"/>
            <a:ext cx="1475286" cy="1829612"/>
          </a:xfrm>
          <a:prstGeom prst="rect">
            <a:avLst/>
          </a:prstGeom>
        </p:spPr>
      </p:pic>
      <p:sp>
        <p:nvSpPr>
          <p:cNvPr id="13" name="Google Shape;234;p36">
            <a:extLst>
              <a:ext uri="{FF2B5EF4-FFF2-40B4-BE49-F238E27FC236}">
                <a16:creationId xmlns:a16="http://schemas.microsoft.com/office/drawing/2014/main" id="{113BA8F9-B9D7-41F0-AB4D-966F4E09E590}"/>
              </a:ext>
            </a:extLst>
          </p:cNvPr>
          <p:cNvSpPr txBox="1"/>
          <p:nvPr/>
        </p:nvSpPr>
        <p:spPr>
          <a:xfrm>
            <a:off x="2997151" y="3813527"/>
            <a:ext cx="682696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Joint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" name="Google Shape;234;p36">
            <a:extLst>
              <a:ext uri="{FF2B5EF4-FFF2-40B4-BE49-F238E27FC236}">
                <a16:creationId xmlns:a16="http://schemas.microsoft.com/office/drawing/2014/main" id="{037373AB-E148-4974-AAC5-5A6F7B047EC5}"/>
              </a:ext>
            </a:extLst>
          </p:cNvPr>
          <p:cNvSpPr txBox="1"/>
          <p:nvPr/>
        </p:nvSpPr>
        <p:spPr>
          <a:xfrm>
            <a:off x="5207287" y="3819480"/>
            <a:ext cx="1013619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Finger part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" name="Google Shape;234;p36">
            <a:extLst>
              <a:ext uri="{FF2B5EF4-FFF2-40B4-BE49-F238E27FC236}">
                <a16:creationId xmlns:a16="http://schemas.microsoft.com/office/drawing/2014/main" id="{6026E0B5-CDA3-4E1E-B823-44D774D52F3A}"/>
              </a:ext>
            </a:extLst>
          </p:cNvPr>
          <p:cNvSpPr txBox="1"/>
          <p:nvPr/>
        </p:nvSpPr>
        <p:spPr>
          <a:xfrm>
            <a:off x="7609385" y="3813527"/>
            <a:ext cx="1013619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Finger tip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8C046BBC-05CA-419E-ACC5-4F58B70B8111}"/>
              </a:ext>
            </a:extLst>
          </p:cNvPr>
          <p:cNvSpPr/>
          <p:nvPr/>
        </p:nvSpPr>
        <p:spPr>
          <a:xfrm>
            <a:off x="4138708" y="2664998"/>
            <a:ext cx="524989" cy="455223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648177CF-8F0C-4500-AE3E-BC1E637AC032}"/>
              </a:ext>
            </a:extLst>
          </p:cNvPr>
          <p:cNvSpPr/>
          <p:nvPr/>
        </p:nvSpPr>
        <p:spPr>
          <a:xfrm>
            <a:off x="6764497" y="2664997"/>
            <a:ext cx="524989" cy="455223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848F895-673B-428B-8924-C59E2BC0E2D8}"/>
              </a:ext>
            </a:extLst>
          </p:cNvPr>
          <p:cNvSpPr/>
          <p:nvPr/>
        </p:nvSpPr>
        <p:spPr>
          <a:xfrm flipH="1">
            <a:off x="2211570" y="4281141"/>
            <a:ext cx="4988845" cy="45522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ลำดับขั้นตอนในการประกอบ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02D977-F4F3-4BF4-83CC-73E35010C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110" y="2135110"/>
            <a:ext cx="1660598" cy="1517090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0219DBA6-0CFC-4E15-BA7E-C329AF8DC53C}"/>
              </a:ext>
            </a:extLst>
          </p:cNvPr>
          <p:cNvSpPr/>
          <p:nvPr/>
        </p:nvSpPr>
        <p:spPr>
          <a:xfrm>
            <a:off x="1896370" y="2661118"/>
            <a:ext cx="524989" cy="455223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66C08-3691-4E8E-8CCD-1CF6BA074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84" y="2135109"/>
            <a:ext cx="1414558" cy="1515000"/>
          </a:xfrm>
          <a:prstGeom prst="rect">
            <a:avLst/>
          </a:prstGeom>
        </p:spPr>
      </p:pic>
      <p:sp>
        <p:nvSpPr>
          <p:cNvPr id="18" name="Google Shape;234;p36">
            <a:extLst>
              <a:ext uri="{FF2B5EF4-FFF2-40B4-BE49-F238E27FC236}">
                <a16:creationId xmlns:a16="http://schemas.microsoft.com/office/drawing/2014/main" id="{C9FB15F1-5349-4BB9-A37F-86B22A724596}"/>
              </a:ext>
            </a:extLst>
          </p:cNvPr>
          <p:cNvSpPr txBox="1"/>
          <p:nvPr/>
        </p:nvSpPr>
        <p:spPr>
          <a:xfrm>
            <a:off x="787015" y="3813527"/>
            <a:ext cx="682696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Joint</a:t>
            </a: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606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 </a:t>
            </a: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นิ้วโป้ง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ส่วนประกอบ</a:t>
            </a:r>
            <a:r>
              <a:rPr lang="en-US" dirty="0"/>
              <a:t> (3)</a:t>
            </a:r>
            <a:endParaRPr dirty="0"/>
          </a:p>
        </p:txBody>
      </p:sp>
      <p:cxnSp>
        <p:nvCxnSpPr>
          <p:cNvPr id="620" name="Google Shape;620;p52"/>
          <p:cNvCxnSpPr>
            <a:cxnSpLocks/>
          </p:cNvCxnSpPr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9AD99B2-FC29-4ACD-83F9-64DA9A4C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3" y="1943780"/>
            <a:ext cx="2273080" cy="1992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06FE52-E332-436D-AF80-483AFF45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848" y="1943779"/>
            <a:ext cx="2320306" cy="1992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CD3CD-4027-4BCF-A019-DD6131F29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39" y="1943779"/>
            <a:ext cx="2194127" cy="19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สรุปผล</a:t>
            </a:r>
            <a:endParaRPr dirty="0"/>
          </a:p>
        </p:txBody>
      </p:sp>
      <p:sp>
        <p:nvSpPr>
          <p:cNvPr id="437" name="Google Shape;437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38" name="Google Shape;438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5770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588400" y="1148315"/>
            <a:ext cx="1005998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มือที่ได้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สรุปผล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F096918-51EF-41D1-B817-7D8877A3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02" y="1794244"/>
            <a:ext cx="3449713" cy="2322992"/>
          </a:xfrm>
          <a:prstGeom prst="rect">
            <a:avLst/>
          </a:prstGeom>
        </p:spPr>
      </p:pic>
      <p:sp>
        <p:nvSpPr>
          <p:cNvPr id="10" name="Google Shape;618;p52">
            <a:extLst>
              <a:ext uri="{FF2B5EF4-FFF2-40B4-BE49-F238E27FC236}">
                <a16:creationId xmlns:a16="http://schemas.microsoft.com/office/drawing/2014/main" id="{4FE4DBA0-E3C3-4BDE-B410-985EB7463472}"/>
              </a:ext>
            </a:extLst>
          </p:cNvPr>
          <p:cNvSpPr txBox="1"/>
          <p:nvPr/>
        </p:nvSpPr>
        <p:spPr>
          <a:xfrm>
            <a:off x="5497032" y="1794244"/>
            <a:ext cx="3072809" cy="166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สามารถทดสอบการหมุนโดยการใส่องศาการหมุนของแต่ละ 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joint 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2308307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สรุปผล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18;p52">
            <a:extLst>
              <a:ext uri="{FF2B5EF4-FFF2-40B4-BE49-F238E27FC236}">
                <a16:creationId xmlns:a16="http://schemas.microsoft.com/office/drawing/2014/main" id="{9AB050A9-60C0-40F6-8456-86D2EB667C51}"/>
              </a:ext>
            </a:extLst>
          </p:cNvPr>
          <p:cNvSpPr txBox="1"/>
          <p:nvPr/>
        </p:nvSpPr>
        <p:spPr>
          <a:xfrm>
            <a:off x="588399" y="1151858"/>
            <a:ext cx="2888443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ท่าทางของมือในแบบต่าง ๆ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3738D-82A4-4076-889B-3E472BC2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3" y="1909846"/>
            <a:ext cx="2347054" cy="1742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60772-4059-4E23-8A37-DCBEAD15B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629" y="1443265"/>
            <a:ext cx="1612747" cy="140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6165F2-75F2-4410-9622-12CB3C965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094" y="1443265"/>
            <a:ext cx="1595361" cy="1400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48FC2-64A3-4855-B9BC-9B5A842F77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69" b="4601"/>
          <a:stretch/>
        </p:blipFill>
        <p:spPr>
          <a:xfrm>
            <a:off x="6140094" y="3076199"/>
            <a:ext cx="1595357" cy="1515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52D47D-BEBB-4DDC-84DB-AC28AEE30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629" y="3076199"/>
            <a:ext cx="1622109" cy="12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94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อ้างอิง</a:t>
            </a:r>
            <a:endParaRPr dirty="0"/>
          </a:p>
        </p:txBody>
      </p:sp>
      <p:sp>
        <p:nvSpPr>
          <p:cNvPr id="559" name="Google Shape;559;p49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60" name="Google Shape;560;p4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311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อ้างอิง</a:t>
            </a:r>
            <a:endParaRPr dirty="0"/>
          </a:p>
        </p:txBody>
      </p:sp>
      <p:sp>
        <p:nvSpPr>
          <p:cNvPr id="9" name="Google Shape;618;p52">
            <a:extLst>
              <a:ext uri="{FF2B5EF4-FFF2-40B4-BE49-F238E27FC236}">
                <a16:creationId xmlns:a16="http://schemas.microsoft.com/office/drawing/2014/main" id="{9AB050A9-60C0-40F6-8456-86D2EB667C51}"/>
              </a:ext>
            </a:extLst>
          </p:cNvPr>
          <p:cNvSpPr txBox="1"/>
          <p:nvPr/>
        </p:nvSpPr>
        <p:spPr>
          <a:xfrm>
            <a:off x="588399" y="1151858"/>
            <a:ext cx="7949545" cy="345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Inmoov Hand: </a:t>
            </a:r>
          </a:p>
          <a:p>
            <a:r>
              <a:rPr lang="en-US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http://inmoov.fr/inmoov-stl-parts-viewer/?bodyparts=Right-Hand</a:t>
            </a:r>
            <a:endParaRPr lang="th-TH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OpenSCAD Tutorial: </a:t>
            </a:r>
          </a:p>
          <a:p>
            <a:r>
              <a:rPr lang="en-US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https://en.wikibooks.org/wiki/OpenSCAD_User_Manual/Transformations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https://raymii.org/s/articles/3D_modelling_a_real_world_object_in_OpenSCAD.html</a:t>
            </a:r>
            <a:endParaRPr lang="th-TH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OpenSCAD Coloring: </a:t>
            </a:r>
            <a:r>
              <a:rPr lang="en-US" u="sng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https://en.wikibooks.org/wiki/OpenSCAD_User_Manual/Changing_the_colour_of_an_object</a:t>
            </a:r>
            <a:endParaRPr lang="th-TH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OpenSCAD Animation:</a:t>
            </a:r>
          </a:p>
          <a:p>
            <a:r>
              <a:rPr lang="en-US" u="sng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https://www.instructables.com/id/Animating-with-OpenSCAD/</a:t>
            </a:r>
            <a:endParaRPr lang="th-TH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OpenSCAD Rotate the object: </a:t>
            </a:r>
          </a:p>
          <a:p>
            <a:r>
              <a:rPr lang="en-US" u="sng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http://forum.openscad.org/rotating-a-cube-around-the-center-of-the-y-axis-of-the-cube-td3424.html</a:t>
            </a:r>
            <a:endParaRPr lang="th-TH" u="sng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Human Skin tone: </a:t>
            </a:r>
          </a:p>
          <a:p>
            <a:r>
              <a:rPr lang="en-US" u="sng" dirty="0">
                <a:solidFill>
                  <a:schemeClr val="tx1"/>
                </a:solidFill>
              </a:rPr>
              <a:t>https://colorswall.com/palette/2513/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1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99;p51">
            <a:extLst>
              <a:ext uri="{FF2B5EF4-FFF2-40B4-BE49-F238E27FC236}">
                <a16:creationId xmlns:a16="http://schemas.microsoft.com/office/drawing/2014/main" id="{C47974E5-0C36-435A-8CA2-A6C1EC761AC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74355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44086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53602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dirty="0"/>
              <a:t>ปัญหา และ</a:t>
            </a:r>
            <a:br>
              <a:rPr lang="th-TH" dirty="0"/>
            </a:br>
            <a:r>
              <a:rPr lang="th-TH" dirty="0"/>
              <a:t>แนวทางการแก้ไข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09012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80101" y="2581838"/>
            <a:ext cx="1974300" cy="388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h-TH" dirty="0"/>
              <a:t>วัตถุประสงค์</a:t>
            </a:r>
            <a:endParaRPr lang="en-US"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2200940"/>
            <a:ext cx="1974300" cy="377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ขั้นตอนการดำเนินงาน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3238777"/>
            <a:ext cx="1974300" cy="3568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สรุปผล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4242506"/>
            <a:ext cx="1974300" cy="3568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อ้างอิง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Introduction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0" y="4028275"/>
            <a:ext cx="3689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4D5E2BE-8934-4238-85A4-844B0D441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579" y="4241395"/>
            <a:ext cx="4224900" cy="536700"/>
          </a:xfrm>
        </p:spPr>
        <p:txBody>
          <a:bodyPr/>
          <a:lstStyle/>
          <a:p>
            <a:r>
              <a:rPr lang="en-US" sz="1600" dirty="0"/>
              <a:t>What do we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7CB66-019F-4647-AAB0-6B912FD74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7" t="35142" r="30981" b="34677"/>
          <a:stretch/>
        </p:blipFill>
        <p:spPr>
          <a:xfrm>
            <a:off x="4316819" y="771496"/>
            <a:ext cx="2764466" cy="1552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E465B-EFA3-4B2F-B8C0-D3656F62E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55" t="28734" r="28364" b="28682"/>
          <a:stretch/>
        </p:blipFill>
        <p:spPr>
          <a:xfrm>
            <a:off x="5167423" y="2501046"/>
            <a:ext cx="3200401" cy="21903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1881962" y="2635675"/>
            <a:ext cx="606151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ปัญหา และ แนวทางการแก้ไข</a:t>
            </a: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17" name="Google Shape;217;p34"/>
          <p:cNvCxnSpPr>
            <a:cxnSpLocks/>
          </p:cNvCxnSpPr>
          <p:nvPr/>
        </p:nvCxnSpPr>
        <p:spPr>
          <a:xfrm>
            <a:off x="2456121" y="4028400"/>
            <a:ext cx="66879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Problems and Solutions</a:t>
            </a:r>
            <a:endParaRPr dirty="0"/>
          </a:p>
        </p:txBody>
      </p:sp>
      <p:sp>
        <p:nvSpPr>
          <p:cNvPr id="234" name="Google Shape;234;p36"/>
          <p:cNvSpPr txBox="1"/>
          <p:nvPr/>
        </p:nvSpPr>
        <p:spPr>
          <a:xfrm>
            <a:off x="5403773" y="2367180"/>
            <a:ext cx="3225300" cy="108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ข้อต่อที่มือบริเวณนิ้วนาง และนิ้วก้อย นั้นไม่จำเป็นเท่าไหร่ (ตัดทิ้ง)</a:t>
            </a:r>
            <a:endParaRPr lang="en-US" dirty="0">
              <a:solidFill>
                <a:schemeClr val="tx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ข้อต่อที่นิ้วโป้งนั้นทำให้มืออยู่ได้แค่ในลักษณะ กำมือได้อย่างเดียว </a:t>
            </a:r>
            <a:r>
              <a:rPr lang="en-US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</a:t>
            </a:r>
            <a:r>
              <a:rPr lang="th-TH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เพิ่ม </a:t>
            </a:r>
            <a:r>
              <a:rPr lang="en-US" dirty="0">
                <a:solidFill>
                  <a:schemeClr val="tx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joint)</a:t>
            </a:r>
            <a:endParaRPr dirty="0">
              <a:solidFill>
                <a:schemeClr val="tx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5439359" y="1493594"/>
            <a:ext cx="3035358" cy="49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Inmoov hand</a:t>
            </a:r>
            <a:r>
              <a:rPr lang="th-TH" sz="20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studying</a:t>
            </a:r>
            <a:endParaRPr sz="20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36" name="Google Shape;236;p36"/>
          <p:cNvCxnSpPr>
            <a:cxnSpLocks/>
          </p:cNvCxnSpPr>
          <p:nvPr/>
        </p:nvCxnSpPr>
        <p:spPr>
          <a:xfrm>
            <a:off x="6379535" y="2113973"/>
            <a:ext cx="27644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645E25C-6BEC-4A01-875B-5A3043133908}"/>
              </a:ext>
            </a:extLst>
          </p:cNvPr>
          <p:cNvGrpSpPr/>
          <p:nvPr/>
        </p:nvGrpSpPr>
        <p:grpSpPr>
          <a:xfrm>
            <a:off x="514927" y="1493594"/>
            <a:ext cx="4455600" cy="3002400"/>
            <a:chOff x="458442" y="1070550"/>
            <a:chExt cx="4455600" cy="3002400"/>
          </a:xfrm>
        </p:grpSpPr>
        <p:sp>
          <p:nvSpPr>
            <p:cNvPr id="237" name="Google Shape;237;p36"/>
            <p:cNvSpPr/>
            <p:nvPr/>
          </p:nvSpPr>
          <p:spPr>
            <a:xfrm>
              <a:off x="458442" y="1070550"/>
              <a:ext cx="4455600" cy="30024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A8ACAA-FA04-4640-9365-9C5B26E39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283" y="1132152"/>
              <a:ext cx="4016872" cy="2712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365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ctrTitle"/>
          </p:nvPr>
        </p:nvSpPr>
        <p:spPr>
          <a:xfrm flipH="1">
            <a:off x="1414130" y="1347038"/>
            <a:ext cx="6536113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วัตถุประสงค์</a:t>
            </a:r>
            <a:endParaRPr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5" name="Google Shape;315;p39"/>
          <p:cNvCxnSpPr>
            <a:cxnSpLocks/>
          </p:cNvCxnSpPr>
          <p:nvPr/>
        </p:nvCxnSpPr>
        <p:spPr>
          <a:xfrm>
            <a:off x="5794744" y="2744700"/>
            <a:ext cx="33926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215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1423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3050" lvl="0" indent="-22860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ออกแบบ และสร้างโมเดลมือเทียม ด้วยโปรแกรม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OpenSCAD</a:t>
            </a:r>
          </a:p>
          <a:p>
            <a:pPr marL="273050" lvl="0" indent="-22860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ทำ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animation 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เพื่อทดสอบการเคลื่อนที่ของโมเดล โดยพิจารณาจากการเคลื่อนที่ของมือมนุษย์</a:t>
            </a:r>
          </a:p>
          <a:p>
            <a:pPr marL="273050" lvl="0" indent="-22860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ท่าทางมือที่ใช้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Objectives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18;p52">
            <a:extLst>
              <a:ext uri="{FF2B5EF4-FFF2-40B4-BE49-F238E27FC236}">
                <a16:creationId xmlns:a16="http://schemas.microsoft.com/office/drawing/2014/main" id="{BBD7FCBA-A270-4C95-9B67-BE0749073DD7}"/>
              </a:ext>
            </a:extLst>
          </p:cNvPr>
          <p:cNvSpPr txBox="1"/>
          <p:nvPr/>
        </p:nvSpPr>
        <p:spPr>
          <a:xfrm>
            <a:off x="996192" y="2220348"/>
            <a:ext cx="7151615" cy="166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ท่าชูสองนิ้ว</a:t>
            </a:r>
          </a:p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ท่ากำมือ</a:t>
            </a:r>
          </a:p>
          <a:p>
            <a:pPr marL="33020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ท่าหยิบ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(ท่าจีบ)</a:t>
            </a:r>
          </a:p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ท่าหยิบ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 (</a:t>
            </a: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ท่าหยิบของ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endParaRPr lang="th-TH" dirty="0">
              <a:solidFill>
                <a:schemeClr val="dk1"/>
              </a:solidFill>
              <a:uFill>
                <a:noFill/>
              </a:u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556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dirty="0"/>
              <a:t>ขั้นตอนการดำเนินงาน</a:t>
            </a:r>
          </a:p>
        </p:txBody>
      </p:sp>
      <p:sp>
        <p:nvSpPr>
          <p:cNvPr id="398" name="Google Shape;398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9" name="Google Shape;399;p43"/>
          <p:cNvCxnSpPr>
            <a:cxnSpLocks/>
          </p:cNvCxnSpPr>
          <p:nvPr/>
        </p:nvCxnSpPr>
        <p:spPr>
          <a:xfrm>
            <a:off x="0" y="2737950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064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48315"/>
            <a:ext cx="7151615" cy="58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 </a:t>
            </a:r>
            <a:r>
              <a:rPr lang="th-TH" sz="16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อุ้งมือ</a:t>
            </a: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8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/>
              <a:t>ส่วนประกอบ</a:t>
            </a:r>
            <a:r>
              <a:rPr lang="en-US" dirty="0"/>
              <a:t> (1)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345B90-758D-44AD-AEFE-D4B59EDA2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99" t="19755" r="13221" b="19367"/>
          <a:stretch/>
        </p:blipFill>
        <p:spPr>
          <a:xfrm>
            <a:off x="1073889" y="1943780"/>
            <a:ext cx="2504051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F3CE35-5629-445F-8F52-682AB1E45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42" t="12264" r="12037" b="9649"/>
          <a:stretch/>
        </p:blipFill>
        <p:spPr>
          <a:xfrm>
            <a:off x="3774558" y="1943780"/>
            <a:ext cx="2061852" cy="1828800"/>
          </a:xfrm>
          <a:prstGeom prst="rect">
            <a:avLst/>
          </a:prstGeom>
        </p:spPr>
      </p:pic>
      <p:sp>
        <p:nvSpPr>
          <p:cNvPr id="8" name="Google Shape;618;p52">
            <a:extLst>
              <a:ext uri="{FF2B5EF4-FFF2-40B4-BE49-F238E27FC236}">
                <a16:creationId xmlns:a16="http://schemas.microsoft.com/office/drawing/2014/main" id="{2B7B22CA-66BC-4DB5-AC6F-6291B7A48421}"/>
              </a:ext>
            </a:extLst>
          </p:cNvPr>
          <p:cNvSpPr txBox="1"/>
          <p:nvPr/>
        </p:nvSpPr>
        <p:spPr>
          <a:xfrm>
            <a:off x="6033028" y="1943780"/>
            <a:ext cx="2618878" cy="166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มีแกนสำหรับใส่นิ้ว</a:t>
            </a:r>
          </a:p>
          <a:p>
            <a:pPr marL="330200" lvl="0" indent="-2857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แกนสำหรับนิ้วโป้งจะต้องลึกเข้าไปตรงกับนิ้วชี้เพื่อให้นิ้วโป้งกับชี้จีบเข้าหากันได้</a:t>
            </a:r>
          </a:p>
        </p:txBody>
      </p:sp>
    </p:spTree>
    <p:extLst>
      <p:ext uri="{BB962C8B-B14F-4D97-AF65-F5344CB8AC3E}">
        <p14:creationId xmlns:p14="http://schemas.microsoft.com/office/powerpoint/2010/main" val="135932744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437</Words>
  <Application>Microsoft Office PowerPoint</Application>
  <PresentationFormat>On-screen Show (16:9)</PresentationFormat>
  <Paragraphs>93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Roboto Condensed Light</vt:lpstr>
      <vt:lpstr>Fira Sans Extra Condensed Medium</vt:lpstr>
      <vt:lpstr>Exo 2</vt:lpstr>
      <vt:lpstr>Squada One</vt:lpstr>
      <vt:lpstr>Wingdings</vt:lpstr>
      <vt:lpstr>Arial</vt:lpstr>
      <vt:lpstr>Tech Newsletter by Slidesgo</vt:lpstr>
      <vt:lpstr>Prosthesis Hand</vt:lpstr>
      <vt:lpstr>TABLE OF CONTENTS</vt:lpstr>
      <vt:lpstr>Introduction</vt:lpstr>
      <vt:lpstr>ปัญหา และ แนวทางการแก้ไข</vt:lpstr>
      <vt:lpstr>Problems and Solutions</vt:lpstr>
      <vt:lpstr>วัตถุประสงค์</vt:lpstr>
      <vt:lpstr>Objectives</vt:lpstr>
      <vt:lpstr>ขั้นตอนการดำเนินงาน</vt:lpstr>
      <vt:lpstr>ส่วนประกอบ (1)</vt:lpstr>
      <vt:lpstr>ส่วนประกอบ (2)</vt:lpstr>
      <vt:lpstr>ส่วนประกอบ (2)</vt:lpstr>
      <vt:lpstr>ส่วนประกอบ (3)</vt:lpstr>
      <vt:lpstr>ส่วนประกอบ (3)</vt:lpstr>
      <vt:lpstr>สรุปผล</vt:lpstr>
      <vt:lpstr>สรุปผล</vt:lpstr>
      <vt:lpstr>สรุปผล</vt:lpstr>
      <vt:lpstr>อ้างอิง</vt:lpstr>
      <vt:lpstr>อ้างอิง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Lenovo</dc:creator>
  <cp:lastModifiedBy>Tanat Hophaisarn</cp:lastModifiedBy>
  <cp:revision>122</cp:revision>
  <dcterms:modified xsi:type="dcterms:W3CDTF">2020-05-12T16:19:41Z</dcterms:modified>
</cp:coreProperties>
</file>